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1"/>
  </p:notesMasterIdLst>
  <p:handoutMasterIdLst>
    <p:handoutMasterId r:id="rId22"/>
  </p:handoutMasterIdLst>
  <p:sldIdLst>
    <p:sldId id="350" r:id="rId5"/>
    <p:sldId id="352" r:id="rId6"/>
    <p:sldId id="361" r:id="rId7"/>
    <p:sldId id="365" r:id="rId8"/>
    <p:sldId id="366" r:id="rId9"/>
    <p:sldId id="367" r:id="rId10"/>
    <p:sldId id="368" r:id="rId11"/>
    <p:sldId id="369" r:id="rId12"/>
    <p:sldId id="370" r:id="rId13"/>
    <p:sldId id="371" r:id="rId14"/>
    <p:sldId id="372" r:id="rId15"/>
    <p:sldId id="373" r:id="rId16"/>
    <p:sldId id="377" r:id="rId17"/>
    <p:sldId id="375" r:id="rId18"/>
    <p:sldId id="376" r:id="rId19"/>
    <p:sldId id="3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26" autoAdjust="0"/>
  </p:normalViewPr>
  <p:slideViewPr>
    <p:cSldViewPr snapToGrid="0">
      <p:cViewPr>
        <p:scale>
          <a:sx n="90" d="100"/>
          <a:sy n="90" d="100"/>
        </p:scale>
        <p:origin x="1332" y="61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7/12/2021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July 12, 2021</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July 12, 2021</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July 12, 2021</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a:lstStyle/>
          <a:p>
            <a:r>
              <a:rPr lang="en-US" sz="4000" dirty="0"/>
              <a:t>Opening new Mexican restaurant in London, </a:t>
            </a:r>
            <a:br>
              <a:rPr lang="en-US" sz="4000" dirty="0"/>
            </a:br>
            <a:r>
              <a:rPr lang="en-US" sz="4000" dirty="0"/>
              <a:t>England</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4" y="3827721"/>
            <a:ext cx="5332082" cy="338355"/>
          </a:xfrm>
        </p:spPr>
        <p:txBody>
          <a:bodyPr/>
          <a:lstStyle/>
          <a:p>
            <a:r>
              <a:rPr lang="en-US" dirty="0">
                <a:latin typeface="+mj-lt"/>
              </a:rPr>
              <a:t>The battle of the neighborhoods</a:t>
            </a:r>
          </a:p>
        </p:txBody>
      </p:sp>
      <p:sp>
        <p:nvSpPr>
          <p:cNvPr id="4" name="Text Placeholder 2">
            <a:extLst>
              <a:ext uri="{FF2B5EF4-FFF2-40B4-BE49-F238E27FC236}">
                <a16:creationId xmlns:a16="http://schemas.microsoft.com/office/drawing/2014/main" id="{AE7817CB-3F4F-4B7A-BBC8-CD029512BB29}"/>
              </a:ext>
            </a:extLst>
          </p:cNvPr>
          <p:cNvSpPr txBox="1">
            <a:spLocks/>
          </p:cNvSpPr>
          <p:nvPr/>
        </p:nvSpPr>
        <p:spPr>
          <a:xfrm>
            <a:off x="6367055" y="4691320"/>
            <a:ext cx="5491570" cy="95333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Branka </a:t>
            </a:r>
            <a:r>
              <a:rPr lang="en-US" dirty="0" err="1">
                <a:latin typeface="+mj-lt"/>
              </a:rPr>
              <a:t>Papazoska</a:t>
            </a:r>
            <a:endParaRPr lang="en-US" dirty="0"/>
          </a:p>
          <a:p>
            <a:r>
              <a:rPr lang="en-US" dirty="0"/>
              <a:t>July,2021</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Exploratory Data Analysis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pPr>
              <a:spcAft>
                <a:spcPts val="400"/>
              </a:spcAft>
            </a:pPr>
            <a:r>
              <a:rPr lang="en-US" dirty="0"/>
              <a:t>Using the ratings and likes of restaurants in the boroughs helped me to find location with bad rating restaurants which may need a new restaurant.</a:t>
            </a:r>
          </a:p>
          <a:p>
            <a:pPr>
              <a:spcAft>
                <a:spcPts val="400"/>
              </a:spcAft>
            </a:pPr>
            <a:endParaRPr lang="en-US" dirty="0"/>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10</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6" name="Picture 5" descr="Table&#10;&#10;Description automatically generated">
            <a:extLst>
              <a:ext uri="{FF2B5EF4-FFF2-40B4-BE49-F238E27FC236}">
                <a16:creationId xmlns:a16="http://schemas.microsoft.com/office/drawing/2014/main" id="{4C3C16F2-7C5F-404D-A9B1-0DD641161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56" y="3206055"/>
            <a:ext cx="5605632" cy="2677977"/>
          </a:xfrm>
          <a:prstGeom prst="rect">
            <a:avLst/>
          </a:prstGeom>
        </p:spPr>
      </p:pic>
    </p:spTree>
    <p:extLst>
      <p:ext uri="{BB962C8B-B14F-4D97-AF65-F5344CB8AC3E}">
        <p14:creationId xmlns:p14="http://schemas.microsoft.com/office/powerpoint/2010/main" val="1765319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Exploratory Data Analysis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1389502"/>
          </a:xfrm>
        </p:spPr>
        <p:txBody>
          <a:bodyPr/>
          <a:lstStyle/>
          <a:p>
            <a:pPr>
              <a:lnSpc>
                <a:spcPct val="150000"/>
              </a:lnSpc>
              <a:spcBef>
                <a:spcPts val="1200"/>
              </a:spcBef>
              <a:spcAft>
                <a:spcPts val="1000"/>
              </a:spcAft>
            </a:pPr>
            <a:r>
              <a:rPr lang="en-US" dirty="0"/>
              <a:t>Using the rating of the Mexican restaurants I drew a heatmap using the Folium library, where I superimposed Mexican restaurants with purple markers and Mexican restaurants with rating less than 7.5 with yellow markers.</a:t>
            </a:r>
          </a:p>
          <a:p>
            <a:pPr>
              <a:spcAft>
                <a:spcPts val="400"/>
              </a:spcAft>
            </a:pPr>
            <a:endParaRPr lang="en-US" dirty="0"/>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11</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8" name="Picture 7" descr="Map&#10;&#10;Description automatically generated">
            <a:extLst>
              <a:ext uri="{FF2B5EF4-FFF2-40B4-BE49-F238E27FC236}">
                <a16:creationId xmlns:a16="http://schemas.microsoft.com/office/drawing/2014/main" id="{CEA697C7-484A-419D-8EBC-6A71B851C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433" y="3724679"/>
            <a:ext cx="4485763" cy="2627376"/>
          </a:xfrm>
          <a:prstGeom prst="rect">
            <a:avLst/>
          </a:prstGeom>
        </p:spPr>
      </p:pic>
    </p:spTree>
    <p:extLst>
      <p:ext uri="{BB962C8B-B14F-4D97-AF65-F5344CB8AC3E}">
        <p14:creationId xmlns:p14="http://schemas.microsoft.com/office/powerpoint/2010/main" val="3857637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pPr>
              <a:lnSpc>
                <a:spcPct val="100000"/>
              </a:lnSpc>
              <a:spcBef>
                <a:spcPts val="400"/>
              </a:spcBef>
            </a:pPr>
            <a:r>
              <a:rPr lang="en-US" sz="2800" b="0" dirty="0">
                <a:ea typeface="+mn-ea"/>
                <a:cs typeface="+mn-cs"/>
              </a:rPr>
              <a:t>Clustering</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137144"/>
            <a:ext cx="5926766" cy="1616149"/>
          </a:xfrm>
        </p:spPr>
        <p:txBody>
          <a:bodyPr/>
          <a:lstStyle/>
          <a:p>
            <a:pPr>
              <a:lnSpc>
                <a:spcPct val="150000"/>
              </a:lnSpc>
              <a:spcBef>
                <a:spcPts val="1200"/>
              </a:spcBef>
              <a:spcAft>
                <a:spcPts val="1000"/>
              </a:spcAft>
            </a:pPr>
            <a:r>
              <a:rPr lang="en-US" dirty="0"/>
              <a:t>After data visualization I continued with clustering the boroughs using the </a:t>
            </a:r>
            <a:r>
              <a:rPr lang="en-US" b="1" i="1" dirty="0"/>
              <a:t>k-means</a:t>
            </a:r>
            <a:r>
              <a:rPr lang="en-US" dirty="0"/>
              <a:t> method from the scikit-learn library. I have categorical variables, so I used one hot encoding and then decided to separate the boroughs in four clusters. I got these results and presented them in this map</a:t>
            </a:r>
          </a:p>
          <a:p>
            <a:pPr>
              <a:lnSpc>
                <a:spcPct val="150000"/>
              </a:lnSpc>
              <a:spcBef>
                <a:spcPts val="1200"/>
              </a:spcBef>
              <a:spcAft>
                <a:spcPts val="1000"/>
              </a:spcAft>
            </a:pPr>
            <a:r>
              <a:rPr lang="en-US" dirty="0"/>
              <a:t>.</a:t>
            </a:r>
          </a:p>
          <a:p>
            <a:pPr>
              <a:spcAft>
                <a:spcPts val="400"/>
              </a:spcAft>
            </a:pPr>
            <a:endParaRPr lang="en-US" dirty="0"/>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12</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10" name="Picture 9" descr="Chart, surface chart&#10;&#10;Description automatically generated">
            <a:extLst>
              <a:ext uri="{FF2B5EF4-FFF2-40B4-BE49-F238E27FC236}">
                <a16:creationId xmlns:a16="http://schemas.microsoft.com/office/drawing/2014/main" id="{E193D370-C1FF-4AF4-AAC5-587B82806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221" y="3921780"/>
            <a:ext cx="4265321" cy="2534265"/>
          </a:xfrm>
          <a:prstGeom prst="rect">
            <a:avLst/>
          </a:prstGeom>
        </p:spPr>
      </p:pic>
    </p:spTree>
    <p:extLst>
      <p:ext uri="{BB962C8B-B14F-4D97-AF65-F5344CB8AC3E}">
        <p14:creationId xmlns:p14="http://schemas.microsoft.com/office/powerpoint/2010/main" val="3656858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pPr>
              <a:lnSpc>
                <a:spcPct val="100000"/>
              </a:lnSpc>
              <a:spcBef>
                <a:spcPts val="400"/>
              </a:spcBef>
            </a:pPr>
            <a:r>
              <a:rPr lang="en-US" sz="2800" b="0" dirty="0">
                <a:ea typeface="+mn-ea"/>
                <a:cs typeface="+mn-cs"/>
              </a:rPr>
              <a:t>Clustering</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13</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9" name="Picture 8">
            <a:extLst>
              <a:ext uri="{FF2B5EF4-FFF2-40B4-BE49-F238E27FC236}">
                <a16:creationId xmlns:a16="http://schemas.microsoft.com/office/drawing/2014/main" id="{DA9C02D4-1068-410F-97DC-6AD98960F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232" y="2545131"/>
            <a:ext cx="9668535" cy="1057612"/>
          </a:xfrm>
          <a:prstGeom prst="rect">
            <a:avLst/>
          </a:prstGeom>
        </p:spPr>
      </p:pic>
      <p:pic>
        <p:nvPicPr>
          <p:cNvPr id="12" name="Picture 11" descr="Table&#10;&#10;Description automatically generated">
            <a:extLst>
              <a:ext uri="{FF2B5EF4-FFF2-40B4-BE49-F238E27FC236}">
                <a16:creationId xmlns:a16="http://schemas.microsoft.com/office/drawing/2014/main" id="{BD862EBA-ABA6-496A-8135-311452009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14" y="3634340"/>
            <a:ext cx="3950565" cy="2634691"/>
          </a:xfrm>
          <a:prstGeom prst="rect">
            <a:avLst/>
          </a:prstGeom>
        </p:spPr>
      </p:pic>
      <p:pic>
        <p:nvPicPr>
          <p:cNvPr id="14" name="Picture 13" descr="Table&#10;&#10;Description automatically generated">
            <a:extLst>
              <a:ext uri="{FF2B5EF4-FFF2-40B4-BE49-F238E27FC236}">
                <a16:creationId xmlns:a16="http://schemas.microsoft.com/office/drawing/2014/main" id="{9A6F13D9-626D-4905-B32C-F3D75098C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607" y="3634338"/>
            <a:ext cx="3769900" cy="2634693"/>
          </a:xfrm>
          <a:prstGeom prst="rect">
            <a:avLst/>
          </a:prstGeom>
        </p:spPr>
      </p:pic>
      <p:pic>
        <p:nvPicPr>
          <p:cNvPr id="17" name="Picture 16" descr="Table&#10;&#10;Description automatically generated">
            <a:extLst>
              <a:ext uri="{FF2B5EF4-FFF2-40B4-BE49-F238E27FC236}">
                <a16:creationId xmlns:a16="http://schemas.microsoft.com/office/drawing/2014/main" id="{1CFC05E7-0AE6-4EEA-90A7-24CFA48262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507" y="3634337"/>
            <a:ext cx="3731360" cy="2634693"/>
          </a:xfrm>
          <a:prstGeom prst="rect">
            <a:avLst/>
          </a:prstGeom>
        </p:spPr>
      </p:pic>
      <p:sp>
        <p:nvSpPr>
          <p:cNvPr id="20" name="Text Placeholder 19">
            <a:extLst>
              <a:ext uri="{FF2B5EF4-FFF2-40B4-BE49-F238E27FC236}">
                <a16:creationId xmlns:a16="http://schemas.microsoft.com/office/drawing/2014/main" id="{6271D577-34A2-48BC-A331-E7802D7437EA}"/>
              </a:ext>
            </a:extLst>
          </p:cNvPr>
          <p:cNvSpPr>
            <a:spLocks noGrp="1"/>
          </p:cNvSpPr>
          <p:nvPr>
            <p:ph type="body" sz="quarter" idx="11"/>
          </p:nvPr>
        </p:nvSpPr>
        <p:spPr>
          <a:xfrm>
            <a:off x="952499" y="2158409"/>
            <a:ext cx="9787268" cy="323533"/>
          </a:xfrm>
        </p:spPr>
        <p:txBody>
          <a:bodyPr/>
          <a:lstStyle/>
          <a:p>
            <a:r>
              <a:rPr lang="en-US" dirty="0"/>
              <a:t>This are the boroughs separated in the 4 clusters with their most common venues.</a:t>
            </a:r>
          </a:p>
        </p:txBody>
      </p:sp>
    </p:spTree>
    <p:extLst>
      <p:ext uri="{BB962C8B-B14F-4D97-AF65-F5344CB8AC3E}">
        <p14:creationId xmlns:p14="http://schemas.microsoft.com/office/powerpoint/2010/main" val="2510737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a:bodyPr>
          <a:lstStyle/>
          <a:p>
            <a:pPr>
              <a:lnSpc>
                <a:spcPct val="100000"/>
              </a:lnSpc>
              <a:spcBef>
                <a:spcPts val="400"/>
              </a:spcBef>
            </a:pPr>
            <a:r>
              <a:rPr lang="en-US" sz="2800" b="0" dirty="0">
                <a:ea typeface="+mn-ea"/>
                <a:cs typeface="+mn-cs"/>
              </a:rPr>
              <a:t>Clustering</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054896" cy="3888154"/>
          </a:xfrm>
        </p:spPr>
        <p:txBody>
          <a:bodyPr/>
          <a:lstStyle/>
          <a:p>
            <a:pPr>
              <a:lnSpc>
                <a:spcPct val="115000"/>
              </a:lnSpc>
              <a:spcAft>
                <a:spcPts val="1000"/>
              </a:spcAft>
            </a:pPr>
            <a:r>
              <a:rPr lang="en-US" sz="1400" b="1" kern="1200" dirty="0" err="1">
                <a:solidFill>
                  <a:srgbClr val="000000"/>
                </a:solidFill>
                <a:effectLst/>
                <a:latin typeface="Helvetica" panose="020B0604020202020204" pitchFamily="34" charset="0"/>
                <a:ea typeface="Tw Cen MT" panose="020B0602020104020603" pitchFamily="34" charset="0"/>
              </a:rPr>
              <a:t>Claster</a:t>
            </a:r>
            <a:r>
              <a:rPr lang="en-US" sz="1400" b="1" kern="1200" dirty="0">
                <a:solidFill>
                  <a:srgbClr val="000000"/>
                </a:solidFill>
                <a:effectLst/>
                <a:latin typeface="Helvetica" panose="020B0604020202020204" pitchFamily="34" charset="0"/>
                <a:ea typeface="Tw Cen MT" panose="020B0602020104020603" pitchFamily="34" charset="0"/>
              </a:rPr>
              <a:t> 0</a:t>
            </a:r>
            <a:r>
              <a:rPr lang="en-US" sz="1400" kern="1200" dirty="0">
                <a:solidFill>
                  <a:srgbClr val="000000"/>
                </a:solidFill>
                <a:effectLst/>
                <a:latin typeface="Helvetica" panose="020B0604020202020204" pitchFamily="34" charset="0"/>
                <a:ea typeface="Tw Cen MT" panose="020B0602020104020603" pitchFamily="34" charset="0"/>
              </a:rPr>
              <a:t>:</a:t>
            </a:r>
            <a:r>
              <a:rPr lang="en-US" sz="1400" dirty="0">
                <a:solidFill>
                  <a:srgbClr val="000000"/>
                </a:solidFill>
                <a:latin typeface="Times New Roman" panose="02020603050405020304" pitchFamily="18" charset="0"/>
                <a:ea typeface="Tw Cen MT" panose="020B0602020104020603" pitchFamily="34" charset="0"/>
              </a:rPr>
              <a:t> </a:t>
            </a:r>
            <a:r>
              <a:rPr lang="en-US" sz="1400" dirty="0">
                <a:solidFill>
                  <a:srgbClr val="000000"/>
                </a:solidFill>
                <a:latin typeface="Tw Cen MT" panose="020B0602020104020603" pitchFamily="34" charset="0"/>
                <a:ea typeface="Tw Cen MT" panose="020B0602020104020603" pitchFamily="34" charset="0"/>
                <a:cs typeface="Times New Roman" panose="02020603050405020304" pitchFamily="18" charset="0"/>
              </a:rPr>
              <a:t>This cluster consist of only one borough and between its most common venues there are not a lot of restaurants.</a:t>
            </a:r>
          </a:p>
          <a:p>
            <a:pPr>
              <a:lnSpc>
                <a:spcPct val="115000"/>
              </a:lnSpc>
              <a:spcAft>
                <a:spcPts val="1000"/>
              </a:spcAft>
            </a:pPr>
            <a:r>
              <a:rPr lang="en-US" sz="1400" b="1" kern="1200" dirty="0" err="1">
                <a:solidFill>
                  <a:srgbClr val="000000"/>
                </a:solidFill>
                <a:effectLst/>
                <a:latin typeface="Helvetica" panose="020B0604020202020204" pitchFamily="34" charset="0"/>
                <a:ea typeface="Tw Cen MT" panose="020B0602020104020603" pitchFamily="34" charset="0"/>
              </a:rPr>
              <a:t>Claster</a:t>
            </a:r>
            <a:r>
              <a:rPr lang="en-US" sz="1400" b="1" kern="1200" dirty="0">
                <a:solidFill>
                  <a:srgbClr val="000000"/>
                </a:solidFill>
                <a:effectLst/>
                <a:latin typeface="Helvetica" panose="020B0604020202020204" pitchFamily="34" charset="0"/>
                <a:ea typeface="Tw Cen MT" panose="020B0602020104020603" pitchFamily="34" charset="0"/>
              </a:rPr>
              <a:t> 1</a:t>
            </a:r>
            <a:r>
              <a:rPr lang="en-US" sz="1400" kern="1200" dirty="0">
                <a:solidFill>
                  <a:srgbClr val="000000"/>
                </a:solidFill>
                <a:effectLst/>
                <a:latin typeface="Helvetica" panose="020B0604020202020204" pitchFamily="34" charset="0"/>
                <a:ea typeface="Tw Cen MT" panose="020B0602020104020603" pitchFamily="34" charset="0"/>
              </a:rPr>
              <a:t>: </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Has a lot of restaurants. Most common type of restaurants that can be noticed are: </a:t>
            </a:r>
            <a:r>
              <a:rPr lang="en-US" sz="1400" i="1" kern="1200" dirty="0">
                <a:effectLst/>
                <a:latin typeface="Tw Cen MT" panose="020B0602020104020603" pitchFamily="34" charset="0"/>
                <a:ea typeface="Tw Cen MT" panose="020B0602020104020603" pitchFamily="34" charset="0"/>
                <a:cs typeface="Times New Roman" panose="02020603050405020304" pitchFamily="18" charset="0"/>
              </a:rPr>
              <a:t>Indian</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a:t>
            </a:r>
            <a:r>
              <a:rPr lang="en-US" sz="1400" i="1" kern="1200" dirty="0">
                <a:effectLst/>
                <a:latin typeface="Tw Cen MT" panose="020B0602020104020603" pitchFamily="34" charset="0"/>
                <a:ea typeface="Tw Cen MT" panose="020B0602020104020603" pitchFamily="34" charset="0"/>
                <a:cs typeface="Times New Roman" panose="02020603050405020304" pitchFamily="18" charset="0"/>
              </a:rPr>
              <a:t>Chinese</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Japanese, Thai restaurants, i.e., restaurants with Asian cuisine are dominant in this cluster. So, the people in the boroughs in this cluster may not be that interested in Mexican food.</a:t>
            </a:r>
            <a:endParaRPr lang="en-US" sz="1400" kern="1200" dirty="0">
              <a:effectLst/>
              <a:latin typeface="Times New Roman" panose="02020603050405020304" pitchFamily="18" charset="0"/>
              <a:ea typeface="Tw Cen MT" panose="020B0602020104020603" pitchFamily="34" charset="0"/>
            </a:endParaRPr>
          </a:p>
          <a:p>
            <a:pPr>
              <a:lnSpc>
                <a:spcPct val="115000"/>
              </a:lnSpc>
              <a:spcBef>
                <a:spcPts val="0"/>
              </a:spcBef>
            </a:pPr>
            <a:r>
              <a:rPr lang="en-US" sz="1400" b="1" kern="1200" dirty="0" err="1">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Claster</a:t>
            </a:r>
            <a:r>
              <a:rPr lang="en-US" sz="1400" b="1" kern="1200" dirty="0">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 2</a:t>
            </a:r>
            <a:r>
              <a:rPr lang="en-US" sz="1400" kern="1200" dirty="0">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The venues in this cluster have the most restaurants. Which indicate a highly competitive atmosphere. We know that in borough Bexley there is a Mexican restaurant then in</a:t>
            </a: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 Bromley</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borough there is a Portuguese restaurant, so the people around in this area may be interested in this kind of food, so borough Bromley having no Mexican or Latin American restaurant but having the likes of the people for this kind of food may be a good location for new Mexican restaurant.</a:t>
            </a:r>
          </a:p>
          <a:p>
            <a:pPr>
              <a:spcAft>
                <a:spcPts val="400"/>
              </a:spcAft>
            </a:pPr>
            <a:endParaRPr lang="en-US" dirty="0"/>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14</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sp>
        <p:nvSpPr>
          <p:cNvPr id="9" name="Text Placeholder 3">
            <a:extLst>
              <a:ext uri="{FF2B5EF4-FFF2-40B4-BE49-F238E27FC236}">
                <a16:creationId xmlns:a16="http://schemas.microsoft.com/office/drawing/2014/main" id="{E2165DCD-764D-4153-A019-030E65431193}"/>
              </a:ext>
            </a:extLst>
          </p:cNvPr>
          <p:cNvSpPr txBox="1">
            <a:spLocks/>
          </p:cNvSpPr>
          <p:nvPr/>
        </p:nvSpPr>
        <p:spPr>
          <a:xfrm>
            <a:off x="6096000" y="2236640"/>
            <a:ext cx="5419060" cy="3965505"/>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spcBef>
                <a:spcPts val="0"/>
              </a:spcBef>
            </a:pPr>
            <a:r>
              <a:rPr lang="en-US" sz="1400" b="1" kern="1200" dirty="0" err="1">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Claster</a:t>
            </a:r>
            <a:r>
              <a:rPr lang="en-US" sz="1400" b="1" kern="1200" dirty="0">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 3</a:t>
            </a:r>
            <a:r>
              <a:rPr lang="en-US" sz="1400" kern="1200" dirty="0">
                <a:solidFill>
                  <a:srgbClr val="000000"/>
                </a:solidFill>
                <a:effectLst/>
                <a:latin typeface="Helvetica" panose="020B0604020202020204" pitchFamily="34" charset="0"/>
                <a:ea typeface="Tw Cen MT" panose="020B0602020104020603" pitchFamily="34" charset="0"/>
                <a:cs typeface="Times New Roman" panose="02020603050405020304" pitchFamily="18" charset="0"/>
              </a:rPr>
              <a:t>:</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a:t>
            </a:r>
            <a:r>
              <a:rPr lang="en-US" sz="1400" dirty="0">
                <a:latin typeface="Tw Cen MT" panose="020B0602020104020603" pitchFamily="34" charset="0"/>
                <a:ea typeface="Tw Cen MT" panose="020B0602020104020603" pitchFamily="34" charset="0"/>
              </a:rPr>
              <a:t>The boroughs in this cluster have different kind of restaurants, and it can be said that the cuisines are mixed. We know that borough Lambeth has two Mexican restaurants also we can notice that there is a Caribbean restaurant and Tapas restaurant too. This highly indicates that people in this borough like Mexican/Latin American cuisine but opening a new Mexican restaurant may not be a good idea, considering the competition.</a:t>
            </a:r>
            <a:endParaRPr lang="en-US" sz="1400" dirty="0">
              <a:latin typeface="Times New Roman" panose="02020603050405020304" pitchFamily="18" charset="0"/>
              <a:ea typeface="Tw Cen MT" panose="020B0602020104020603" pitchFamily="34" charset="0"/>
            </a:endParaRPr>
          </a:p>
          <a:p>
            <a:pPr>
              <a:lnSpc>
                <a:spcPct val="115000"/>
              </a:lnSpc>
              <a:spcBef>
                <a:spcPts val="0"/>
              </a:spcBef>
            </a:pPr>
            <a:r>
              <a:rPr lang="en-US" sz="1400" dirty="0">
                <a:latin typeface="Tw Cen MT" panose="020B0602020104020603" pitchFamily="34" charset="0"/>
                <a:ea typeface="Tw Cen MT" panose="020B0602020104020603" pitchFamily="34" charset="0"/>
              </a:rPr>
              <a:t>In this cluster are 4 out of 6 boroughs that have Mexican restaurant, the borough </a:t>
            </a:r>
            <a:r>
              <a:rPr lang="en-US" sz="1400" b="1" i="1" dirty="0">
                <a:latin typeface="Tw Cen MT" panose="020B0602020104020603" pitchFamily="34" charset="0"/>
                <a:ea typeface="Tw Cen MT" panose="020B0602020104020603" pitchFamily="34" charset="0"/>
              </a:rPr>
              <a:t>Westminster </a:t>
            </a:r>
            <a:r>
              <a:rPr lang="en-US" sz="1400" dirty="0">
                <a:latin typeface="Tw Cen MT" panose="020B0602020104020603" pitchFamily="34" charset="0"/>
                <a:ea typeface="Tw Cen MT" panose="020B0602020104020603" pitchFamily="34" charset="0"/>
              </a:rPr>
              <a:t>which is in this cluster and is in the very center of the town can be considered as a good location for opening new Mexican restaurant.</a:t>
            </a:r>
            <a:endParaRPr lang="en-US" sz="1400" dirty="0">
              <a:latin typeface="Times New Roman" panose="02020603050405020304" pitchFamily="18" charset="0"/>
              <a:ea typeface="Tw Cen MT" panose="020B0602020104020603" pitchFamily="34" charset="0"/>
            </a:endParaRPr>
          </a:p>
          <a:p>
            <a:pPr>
              <a:lnSpc>
                <a:spcPct val="150000"/>
              </a:lnSpc>
              <a:spcBef>
                <a:spcPts val="1200"/>
              </a:spcBef>
              <a:spcAft>
                <a:spcPts val="1000"/>
              </a:spcAft>
            </a:pPr>
            <a:r>
              <a:rPr lang="en-US" dirty="0"/>
              <a:t>.</a:t>
            </a:r>
          </a:p>
          <a:p>
            <a:pPr>
              <a:spcAft>
                <a:spcPts val="400"/>
              </a:spcAft>
            </a:pPr>
            <a:endParaRPr lang="en-US" dirty="0"/>
          </a:p>
          <a:p>
            <a:pPr>
              <a:spcAft>
                <a:spcPts val="400"/>
              </a:spcAft>
            </a:pPr>
            <a:endParaRPr lang="en-US" dirty="0"/>
          </a:p>
        </p:txBody>
      </p:sp>
      <p:sp>
        <p:nvSpPr>
          <p:cNvPr id="11" name="Text Placeholder 2">
            <a:extLst>
              <a:ext uri="{FF2B5EF4-FFF2-40B4-BE49-F238E27FC236}">
                <a16:creationId xmlns:a16="http://schemas.microsoft.com/office/drawing/2014/main" id="{B4E3D98A-1C35-49EA-B8F9-FEA4401BB836}"/>
              </a:ext>
            </a:extLst>
          </p:cNvPr>
          <p:cNvSpPr txBox="1">
            <a:spLocks/>
          </p:cNvSpPr>
          <p:nvPr/>
        </p:nvSpPr>
        <p:spPr>
          <a:xfrm>
            <a:off x="952499" y="1532833"/>
            <a:ext cx="2853065" cy="3568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mj-lt"/>
              </a:rPr>
              <a:t>Results:</a:t>
            </a:r>
          </a:p>
        </p:txBody>
      </p:sp>
    </p:spTree>
    <p:extLst>
      <p:ext uri="{BB962C8B-B14F-4D97-AF65-F5344CB8AC3E}">
        <p14:creationId xmlns:p14="http://schemas.microsoft.com/office/powerpoint/2010/main" val="29996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9999036" cy="3888154"/>
          </a:xfrm>
        </p:spPr>
        <p:txBody>
          <a:bodyPr/>
          <a:lstStyle/>
          <a:p>
            <a:pPr marL="0" indent="0">
              <a:lnSpc>
                <a:spcPct val="115000"/>
              </a:lnSpc>
              <a:spcBef>
                <a:spcPts val="0"/>
              </a:spcBef>
              <a:buNone/>
            </a:pP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I have chosen 2 locations/boroughs for opening new Mexican restaurant:</a:t>
            </a:r>
          </a:p>
          <a:p>
            <a:pPr marL="0" indent="0">
              <a:lnSpc>
                <a:spcPct val="115000"/>
              </a:lnSpc>
              <a:spcBef>
                <a:spcPts val="0"/>
              </a:spcBef>
              <a:buNone/>
            </a:pPr>
            <a:endParaRPr lang="en-US" sz="1400" kern="1200" dirty="0">
              <a:effectLst/>
              <a:latin typeface="Tw Cen MT" panose="020B0602020104020603" pitchFamily="34" charset="0"/>
              <a:ea typeface="Tw Cen MT" panose="020B0602020104020603" pitchFamily="34" charset="0"/>
              <a:cs typeface="Times New Roman" panose="02020603050405020304" pitchFamily="18" charset="0"/>
            </a:endParaRPr>
          </a:p>
          <a:p>
            <a:pPr marL="285750" indent="-285750">
              <a:lnSpc>
                <a:spcPct val="115000"/>
              </a:lnSpc>
              <a:spcBef>
                <a:spcPts val="0"/>
              </a:spcBef>
              <a:buFont typeface="Arial" panose="020B0604020202020204" pitchFamily="34" charset="0"/>
              <a:buChar char="•"/>
            </a:pP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Westminster - </a:t>
            </a:r>
            <a:r>
              <a:rPr lang="en-US" sz="1400" dirty="0">
                <a:latin typeface="Tw Cen MT" panose="020B0602020104020603" pitchFamily="34" charset="0"/>
                <a:cs typeface="Times New Roman" panose="02020603050405020304" pitchFamily="18" charset="0"/>
              </a:rPr>
              <a:t>I chose </a:t>
            </a: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Westminster </a:t>
            </a:r>
            <a:r>
              <a:rPr lang="en-US" sz="1400" dirty="0">
                <a:latin typeface="Tw Cen MT" panose="020B0602020104020603" pitchFamily="34" charset="0"/>
                <a:cs typeface="Times New Roman" panose="02020603050405020304" pitchFamily="18" charset="0"/>
              </a:rPr>
              <a:t>because it belongs to the same clusters where there are 4 out of 6 boroughs that have Mexican restaurants. Then this borough is in </a:t>
            </a:r>
            <a:r>
              <a:rPr lang="en-US" sz="1400" dirty="0">
                <a:latin typeface="Tw Cen MT" panose="020B0602020104020603" pitchFamily="34" charset="0"/>
                <a:ea typeface="Tw Cen MT" panose="020B0602020104020603" pitchFamily="34" charset="0"/>
              </a:rPr>
              <a:t>very center of the town and is neighboring to borough Lambeth which has Mexican and Latin American restaurant already. Considering all this insights I chose borough </a:t>
            </a: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Westminster </a:t>
            </a:r>
            <a:r>
              <a:rPr lang="en-US" sz="1400" dirty="0">
                <a:latin typeface="Tw Cen MT" panose="020B0602020104020603" pitchFamily="34" charset="0"/>
                <a:cs typeface="Times New Roman" panose="02020603050405020304" pitchFamily="18" charset="0"/>
              </a:rPr>
              <a:t>as suitable location for opening new Mexican restaurant.</a:t>
            </a:r>
          </a:p>
          <a:p>
            <a:pPr marL="285750" indent="-285750">
              <a:lnSpc>
                <a:spcPct val="115000"/>
              </a:lnSpc>
              <a:spcBef>
                <a:spcPts val="0"/>
              </a:spcBef>
              <a:buFont typeface="Arial" panose="020B0604020202020204" pitchFamily="34" charset="0"/>
              <a:buChar char="•"/>
            </a:pPr>
            <a:endParaRPr lang="en-US" sz="1400" dirty="0">
              <a:latin typeface="Tw Cen MT" panose="020B0602020104020603" pitchFamily="34" charset="0"/>
              <a:cs typeface="Times New Roman" panose="02020603050405020304" pitchFamily="18" charset="0"/>
            </a:endParaRPr>
          </a:p>
          <a:p>
            <a:pPr marL="285750" indent="-285750">
              <a:lnSpc>
                <a:spcPct val="115000"/>
              </a:lnSpc>
              <a:spcBef>
                <a:spcPts val="0"/>
              </a:spcBef>
              <a:buFont typeface="Arial" panose="020B0604020202020204" pitchFamily="34" charset="0"/>
              <a:buChar char="•"/>
            </a:pP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Bromley – </a:t>
            </a:r>
            <a:r>
              <a:rPr lang="en-US" sz="1400" dirty="0">
                <a:latin typeface="Tw Cen MT" panose="020B0602020104020603" pitchFamily="34" charset="0"/>
                <a:cs typeface="Times New Roman" panose="02020603050405020304" pitchFamily="18" charset="0"/>
              </a:rPr>
              <a:t>I chose </a:t>
            </a:r>
            <a:r>
              <a:rPr lang="en-US" sz="1400" b="1" i="1" kern="1200" dirty="0">
                <a:effectLst/>
                <a:latin typeface="Tw Cen MT" panose="020B0602020104020603" pitchFamily="34" charset="0"/>
                <a:ea typeface="Tw Cen MT" panose="020B0602020104020603" pitchFamily="34" charset="0"/>
                <a:cs typeface="Times New Roman" panose="02020603050405020304" pitchFamily="18" charset="0"/>
              </a:rPr>
              <a:t>Bromley </a:t>
            </a:r>
            <a:r>
              <a:rPr lang="en-US" sz="1400" dirty="0">
                <a:latin typeface="Tw Cen MT" panose="020B0602020104020603" pitchFamily="34" charset="0"/>
                <a:cs typeface="Times New Roman" panose="02020603050405020304" pitchFamily="18" charset="0"/>
              </a:rPr>
              <a:t>because this borough does not have any Mexican restaurant, but there is a Portuguese restaurant as the 7</a:t>
            </a:r>
            <a:r>
              <a:rPr lang="en-US" sz="1400" baseline="30000" dirty="0">
                <a:latin typeface="Tw Cen MT" panose="020B0602020104020603" pitchFamily="34" charset="0"/>
                <a:cs typeface="Times New Roman" panose="02020603050405020304" pitchFamily="18" charset="0"/>
              </a:rPr>
              <a:t>th</a:t>
            </a:r>
            <a:r>
              <a:rPr lang="en-US" sz="1400" dirty="0">
                <a:latin typeface="Tw Cen MT" panose="020B0602020104020603" pitchFamily="34" charset="0"/>
                <a:cs typeface="Times New Roman" panose="02020603050405020304" pitchFamily="18" charset="0"/>
              </a:rPr>
              <a:t> most common venue</a:t>
            </a: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 , meaning the people around in this area may be interested in this or similar (Mexican/Latin American) kind of food</a:t>
            </a:r>
            <a:r>
              <a:rPr lang="en-US" sz="1400" dirty="0">
                <a:latin typeface="Tw Cen MT" panose="020B0602020104020603" pitchFamily="34" charset="0"/>
                <a:cs typeface="Times New Roman" panose="02020603050405020304" pitchFamily="18" charset="0"/>
              </a:rPr>
              <a:t> and it is a neighboring borough to borough Bexley and also, they belong to the same cluster, where borough Bexley already has a Mexican restaurant.  So, considering all this insights I chose this borough as suitable location for opening new Mexican restaurant.   </a:t>
            </a:r>
            <a:endParaRPr lang="en-US" sz="1400" kern="1200" dirty="0">
              <a:effectLst/>
              <a:latin typeface="Tw Cen MT" panose="020B0602020104020603" pitchFamily="34" charset="0"/>
              <a:ea typeface="Tw Cen MT" panose="020B0602020104020603" pitchFamily="34" charset="0"/>
              <a:cs typeface="Times New Roman" panose="02020603050405020304" pitchFamily="18" charset="0"/>
            </a:endParaRPr>
          </a:p>
          <a:p>
            <a:pPr marL="285750" indent="-285750">
              <a:lnSpc>
                <a:spcPct val="115000"/>
              </a:lnSpc>
              <a:spcBef>
                <a:spcPts val="0"/>
              </a:spcBef>
              <a:buFont typeface="Arial" panose="020B0604020202020204" pitchFamily="34" charset="0"/>
              <a:buChar char="•"/>
            </a:pPr>
            <a:endParaRPr lang="en-US" sz="1400" kern="1200" dirty="0">
              <a:effectLst/>
              <a:latin typeface="Tw Cen MT" panose="020B0602020104020603" pitchFamily="34" charset="0"/>
              <a:ea typeface="Tw Cen MT" panose="020B0602020104020603" pitchFamily="34" charset="0"/>
              <a:cs typeface="Times New Roman" panose="02020603050405020304" pitchFamily="18" charset="0"/>
            </a:endParaRPr>
          </a:p>
          <a:p>
            <a:pPr marL="0" indent="0">
              <a:lnSpc>
                <a:spcPct val="115000"/>
              </a:lnSpc>
              <a:spcBef>
                <a:spcPts val="0"/>
              </a:spcBef>
              <a:buNone/>
            </a:pPr>
            <a:r>
              <a:rPr lang="en-US" sz="1400" kern="1200" dirty="0">
                <a:effectLst/>
                <a:latin typeface="Tw Cen MT" panose="020B0602020104020603" pitchFamily="34" charset="0"/>
                <a:ea typeface="Tw Cen MT" panose="020B0602020104020603" pitchFamily="34" charset="0"/>
                <a:cs typeface="Times New Roman" panose="02020603050405020304" pitchFamily="18" charset="0"/>
              </a:rPr>
              <a:t>I hope this work will help somebody who wants to open a new Mexican restaurant in London. </a:t>
            </a:r>
          </a:p>
          <a:p>
            <a:pPr>
              <a:spcAft>
                <a:spcPts val="400"/>
              </a:spcAft>
            </a:pPr>
            <a:endParaRPr lang="en-US" dirty="0"/>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15</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sp>
        <p:nvSpPr>
          <p:cNvPr id="6" name="Title 5">
            <a:extLst>
              <a:ext uri="{FF2B5EF4-FFF2-40B4-BE49-F238E27FC236}">
                <a16:creationId xmlns:a16="http://schemas.microsoft.com/office/drawing/2014/main" id="{A03D85AB-5DA4-4BD0-BE81-7565393D9076}"/>
              </a:ext>
            </a:extLst>
          </p:cNvPr>
          <p:cNvSpPr>
            <a:spLocks noGrp="1"/>
          </p:cNvSpPr>
          <p:nvPr>
            <p:ph type="title"/>
          </p:nvPr>
        </p:nvSpPr>
        <p:spPr/>
        <p:txBody>
          <a:bodyPr/>
          <a:lstStyle/>
          <a:p>
            <a:r>
              <a:rPr lang="en-US" sz="4400" dirty="0">
                <a:latin typeface="+mj-lt"/>
              </a:rPr>
              <a:t>Conclusion</a:t>
            </a:r>
            <a:endParaRPr lang="en-US" dirty="0"/>
          </a:p>
        </p:txBody>
      </p:sp>
    </p:spTree>
    <p:extLst>
      <p:ext uri="{BB962C8B-B14F-4D97-AF65-F5344CB8AC3E}">
        <p14:creationId xmlns:p14="http://schemas.microsoft.com/office/powerpoint/2010/main" val="40787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normAutofit fontScale="90000"/>
          </a:bodyPr>
          <a:lstStyle/>
          <a:p>
            <a:r>
              <a:rPr lang="en-US" dirty="0"/>
              <a:t>Thank you</a:t>
            </a:r>
            <a:br>
              <a:rPr lang="en-US" dirty="0"/>
            </a:br>
            <a:r>
              <a:rPr lang="en-US" dirty="0"/>
              <a:t>for your </a:t>
            </a:r>
            <a:r>
              <a:rPr lang="en-US" dirty="0" err="1"/>
              <a:t>patiance</a:t>
            </a:r>
            <a:r>
              <a:rPr lang="en-US" dirty="0"/>
              <a:t> </a:t>
            </a:r>
          </a:p>
        </p:txBody>
      </p:sp>
      <p:pic>
        <p:nvPicPr>
          <p:cNvPr id="6" name="Picture Placeholder 5" descr="A picture containing food, wooden, dish, meal&#10;&#10;Description automatically generated">
            <a:extLst>
              <a:ext uri="{FF2B5EF4-FFF2-40B4-BE49-F238E27FC236}">
                <a16:creationId xmlns:a16="http://schemas.microsoft.com/office/drawing/2014/main" id="{0086A718-EB46-48F3-BD08-473C74CA93B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386" r="20386"/>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p:txBody>
          <a:bodyPr/>
          <a:lstStyle/>
          <a:p>
            <a:r>
              <a:rPr lang="en-US" dirty="0"/>
              <a:t>Lorem ipsum dolor sit amet, consectetuer adipiscing elit, sed diam nonummy nibh.</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p:txBody>
          <a:bodyPr/>
          <a:lstStyle/>
          <a:p>
            <a:r>
              <a:rPr lang="en-US" dirty="0"/>
              <a:t>01. Introduction</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p:txBody>
          <a:bodyPr/>
          <a:lstStyle/>
          <a:p>
            <a:r>
              <a:rPr lang="en-US" dirty="0"/>
              <a:t>Lorem ipsum dolor sit amet, consectetuer adipiscing elit, sed diam nonummy nibh.</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p:txBody>
          <a:bodyPr/>
          <a:lstStyle/>
          <a:p>
            <a:r>
              <a:rPr lang="en-US" dirty="0"/>
              <a:t>02. Business Problem</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p:txBody>
          <a:bodyPr/>
          <a:lstStyle/>
          <a:p>
            <a:r>
              <a:rPr lang="en-US" dirty="0"/>
              <a:t>Lorem ipsum dolor sit amet, consectetuer adipiscing elit, sed diam nonummy nibh.</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p:txBody>
          <a:bodyPr/>
          <a:lstStyle/>
          <a:p>
            <a:r>
              <a:rPr lang="en-US" dirty="0"/>
              <a:t>03. Data acquisition and cleaning</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p:txBody>
          <a:bodyPr/>
          <a:lstStyle/>
          <a:p>
            <a:r>
              <a:rPr lang="en-US" dirty="0"/>
              <a:t>Lorem ipsum dolor sit amet, consectetuer adipiscing elit, sed diam nonummy nibh.</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p:txBody>
          <a:bodyPr/>
          <a:lstStyle/>
          <a:p>
            <a:r>
              <a:rPr lang="en-US" dirty="0"/>
              <a:t>04. Exploratory Data Analysis</a:t>
            </a:r>
          </a:p>
          <a:p>
            <a:endParaRPr lang="en-US" dirty="0"/>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p:txBody>
          <a:bodyPr/>
          <a:lstStyle/>
          <a:p>
            <a:r>
              <a:rPr lang="en-US" dirty="0"/>
              <a:t>Lorem ipsum dolor sit amet, consectetuer adipiscing elit, sed diam nonummy nibh.</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p:txBody>
          <a:bodyPr/>
          <a:lstStyle/>
          <a:p>
            <a:r>
              <a:rPr lang="en-US" dirty="0"/>
              <a:t>05. Discussion and results</a:t>
            </a:r>
          </a:p>
        </p:txBody>
      </p:sp>
      <p:sp>
        <p:nvSpPr>
          <p:cNvPr id="13" name="Date Placeholder 12">
            <a:extLst>
              <a:ext uri="{FF2B5EF4-FFF2-40B4-BE49-F238E27FC236}">
                <a16:creationId xmlns:a16="http://schemas.microsoft.com/office/drawing/2014/main" id="{2D9626DF-C81E-004B-9A70-7EF103792475}"/>
              </a:ext>
            </a:extLst>
          </p:cNvPr>
          <p:cNvSpPr>
            <a:spLocks noGrp="1"/>
          </p:cNvSpPr>
          <p:nvPr>
            <p:ph type="dt" sz="half" idx="25"/>
          </p:nvPr>
        </p:nvSpPr>
        <p:spPr/>
        <p:txBody>
          <a:bodyPr/>
          <a:lstStyle/>
          <a:p>
            <a:fld id="{6FCA8E82-58CD-E045-8B98-B7A85B79B752}" type="datetime4">
              <a:rPr lang="en-US" smtClean="0"/>
              <a:pPr/>
              <a:t>July 12, 2021</a:t>
            </a:fld>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pPr>
              <a:lnSpc>
                <a:spcPct val="115000"/>
              </a:lnSpc>
              <a:spcAft>
                <a:spcPts val="800"/>
              </a:spcAft>
            </a:pPr>
            <a:r>
              <a:rPr lang="en-US" kern="1200" dirty="0">
                <a:solidFill>
                  <a:srgbClr val="000000"/>
                </a:solidFill>
                <a:effectLst/>
                <a:latin typeface="Tw Cen MT" panose="020B0602020104020603" pitchFamily="34" charset="0"/>
                <a:ea typeface="Tw Cen MT" panose="020B0602020104020603" pitchFamily="34" charset="0"/>
                <a:cs typeface="Times New Roman" panose="02020603050405020304" pitchFamily="18" charset="0"/>
              </a:rPr>
              <a:t>London is the capital and largest city of England and the United Kingdom. It is the third-most populous in Europe. London has a diverse range of people and cultures, and more than 300 languages are spoken in the region. It offers many business opportunities, like opening new restaurants, so is competitive.</a:t>
            </a:r>
          </a:p>
          <a:p>
            <a:pPr>
              <a:lnSpc>
                <a:spcPct val="115000"/>
              </a:lnSpc>
              <a:spcAft>
                <a:spcPts val="800"/>
              </a:spcAft>
            </a:pPr>
            <a:r>
              <a:rPr lang="en-US" kern="1200" dirty="0">
                <a:solidFill>
                  <a:srgbClr val="000000"/>
                </a:solidFill>
                <a:effectLst/>
                <a:latin typeface="Tw Cen MT" panose="020B0602020104020603" pitchFamily="34" charset="0"/>
                <a:ea typeface="Tw Cen MT" panose="020B0602020104020603" pitchFamily="34" charset="0"/>
                <a:cs typeface="Times New Roman" panose="02020603050405020304" pitchFamily="18" charset="0"/>
              </a:rPr>
              <a:t> Careful consideration of analysis for the business expansion is so much important as it is directly proportional to the cost of the business. The analysis from this report helps for the new businesses strategically target the market and help in a high return on investment so is low risk.</a:t>
            </a:r>
            <a:endParaRPr lang="en-US" kern="1200" dirty="0">
              <a:effectLst/>
              <a:latin typeface="Tw Cen MT" panose="020B0602020104020603" pitchFamily="34" charset="0"/>
              <a:ea typeface="Tw Cen MT" panose="020B0602020104020603" pitchFamily="34" charset="0"/>
              <a:cs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Business Problem</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pPr>
              <a:lnSpc>
                <a:spcPct val="115000"/>
              </a:lnSpc>
              <a:spcAft>
                <a:spcPts val="800"/>
              </a:spcAft>
            </a:pPr>
            <a:r>
              <a:rPr lang="en-US" sz="1800" kern="1200" dirty="0">
                <a:solidFill>
                  <a:srgbClr val="000000"/>
                </a:solidFill>
                <a:effectLst/>
                <a:latin typeface="Tw Cen MT" panose="020B0602020104020603" pitchFamily="34" charset="0"/>
                <a:ea typeface="Tw Cen MT" panose="020B0602020104020603" pitchFamily="34" charset="0"/>
                <a:cs typeface="Times New Roman" panose="02020603050405020304" pitchFamily="18" charset="0"/>
              </a:rPr>
              <a:t>There are 32 London boroughs and the City of London which is considered as the 33</a:t>
            </a:r>
            <a:r>
              <a:rPr lang="en-US" sz="1800" kern="1200" baseline="30000" dirty="0">
                <a:solidFill>
                  <a:srgbClr val="000000"/>
                </a:solidFill>
                <a:effectLst/>
                <a:latin typeface="Tw Cen MT" panose="020B0602020104020603" pitchFamily="34" charset="0"/>
                <a:ea typeface="Tw Cen MT" panose="020B0602020104020603" pitchFamily="34" charset="0"/>
                <a:cs typeface="Times New Roman" panose="02020603050405020304" pitchFamily="18" charset="0"/>
              </a:rPr>
              <a:t>rd</a:t>
            </a:r>
            <a:r>
              <a:rPr lang="en-US" sz="1800" kern="1200" dirty="0">
                <a:solidFill>
                  <a:srgbClr val="000000"/>
                </a:solidFill>
                <a:effectLst/>
                <a:latin typeface="Tw Cen MT" panose="020B0602020104020603" pitchFamily="34" charset="0"/>
                <a:ea typeface="Tw Cen MT" panose="020B0602020104020603" pitchFamily="34" charset="0"/>
                <a:cs typeface="Times New Roman" panose="02020603050405020304" pitchFamily="18" charset="0"/>
              </a:rPr>
              <a:t> principal division and not a London borough.</a:t>
            </a:r>
          </a:p>
          <a:p>
            <a:pPr>
              <a:lnSpc>
                <a:spcPct val="115000"/>
              </a:lnSpc>
              <a:spcAft>
                <a:spcPts val="1000"/>
              </a:spcAft>
            </a:pPr>
            <a:r>
              <a:rPr lang="en-US" sz="1800" kern="1200" dirty="0">
                <a:effectLst/>
                <a:latin typeface="Tw Cen MT" panose="020B0602020104020603" pitchFamily="34" charset="0"/>
                <a:ea typeface="Tw Cen MT" panose="020B0602020104020603" pitchFamily="34" charset="0"/>
                <a:cs typeface="Times New Roman" panose="02020603050405020304" pitchFamily="18" charset="0"/>
              </a:rPr>
              <a:t>The project’s goal is to investigate and analyze any good location i.e., borough in London for opening new Mexican restaurant, based on data about most common venues in the different boroughs, most common types of restaurants and ratings and likes of those venues, i.e., restaurants.</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spTree>
    <p:extLst>
      <p:ext uri="{BB962C8B-B14F-4D97-AF65-F5344CB8AC3E}">
        <p14:creationId xmlns:p14="http://schemas.microsoft.com/office/powerpoint/2010/main" val="423033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Data acquisition and cleaning</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r>
              <a:rPr lang="en-US" dirty="0"/>
              <a:t>The data I used for the London borough I got it from Wikipedia page.</a:t>
            </a:r>
          </a:p>
          <a:p>
            <a:r>
              <a:rPr lang="en-US" dirty="0"/>
              <a:t>This data already contains the geographical coordinates for the boroughs so I dd not use the python geocoder library.</a:t>
            </a:r>
          </a:p>
          <a:p>
            <a:r>
              <a:rPr lang="en-US" dirty="0"/>
              <a:t>I used Foursquare API venues explore method to get the venues of the boroughs of London.</a:t>
            </a:r>
          </a:p>
          <a:p>
            <a:r>
              <a:rPr lang="en-US" dirty="0"/>
              <a:t>Also, I used Foursquare API venues method to get ratings and likes of Mexican/Latin American restaurants by given venue id.</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5</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spTree>
    <p:extLst>
      <p:ext uri="{BB962C8B-B14F-4D97-AF65-F5344CB8AC3E}">
        <p14:creationId xmlns:p14="http://schemas.microsoft.com/office/powerpoint/2010/main" val="567529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Data acquisition and cleaning</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r>
              <a:rPr lang="en-US" dirty="0"/>
              <a:t>There was a need for data cleaning in order to get only the information that was important.</a:t>
            </a:r>
          </a:p>
          <a:p>
            <a:r>
              <a:rPr lang="en-US" dirty="0"/>
              <a:t>After data cleaning I got the London borough and their geographical coordinates: latitude and longitude </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6</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6" name="Picture 5" descr="Table&#10;&#10;Description automatically generated">
            <a:extLst>
              <a:ext uri="{FF2B5EF4-FFF2-40B4-BE49-F238E27FC236}">
                <a16:creationId xmlns:a16="http://schemas.microsoft.com/office/drawing/2014/main" id="{2BA56C8B-6FBE-4112-AE11-D4112B0F8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945" y="3429000"/>
            <a:ext cx="2642996" cy="2681750"/>
          </a:xfrm>
          <a:prstGeom prst="rect">
            <a:avLst/>
          </a:prstGeom>
        </p:spPr>
      </p:pic>
    </p:spTree>
    <p:extLst>
      <p:ext uri="{BB962C8B-B14F-4D97-AF65-F5344CB8AC3E}">
        <p14:creationId xmlns:p14="http://schemas.microsoft.com/office/powerpoint/2010/main" val="289348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Exploratory Data Analysis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r>
              <a:rPr lang="en-US" dirty="0"/>
              <a:t>To visualize the London borough geographically using the latitude and longitude values I used the Python library Folium.</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7</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10" name="Picture 9" descr="Map&#10;&#10;Description automatically generated">
            <a:extLst>
              <a:ext uri="{FF2B5EF4-FFF2-40B4-BE49-F238E27FC236}">
                <a16:creationId xmlns:a16="http://schemas.microsoft.com/office/drawing/2014/main" id="{151661DA-A4DE-4F3F-BFCC-52C6FE178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919336"/>
            <a:ext cx="5820440" cy="3095889"/>
          </a:xfrm>
          <a:prstGeom prst="rect">
            <a:avLst/>
          </a:prstGeom>
        </p:spPr>
      </p:pic>
    </p:spTree>
    <p:extLst>
      <p:ext uri="{BB962C8B-B14F-4D97-AF65-F5344CB8AC3E}">
        <p14:creationId xmlns:p14="http://schemas.microsoft.com/office/powerpoint/2010/main" val="231833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Exploratory Data Analysis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pPr>
              <a:spcAft>
                <a:spcPts val="400"/>
              </a:spcAft>
            </a:pPr>
            <a:r>
              <a:rPr lang="en-US" dirty="0"/>
              <a:t>I tried to find similarities of the boroughs by classifying them by using venues distribution.</a:t>
            </a:r>
          </a:p>
          <a:p>
            <a:pPr>
              <a:spcAft>
                <a:spcPts val="400"/>
              </a:spcAft>
            </a:pPr>
            <a:r>
              <a:rPr lang="en-US" dirty="0"/>
              <a:t>This helped me in coming to conclusion which locations are best for opening new Mexican restaurant. The point is that similar structured boroughs may handle same type of venue. </a:t>
            </a:r>
          </a:p>
          <a:p>
            <a:pPr>
              <a:spcAft>
                <a:spcPts val="400"/>
              </a:spcAft>
            </a:pPr>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8</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6" name="Picture 5" descr="Table&#10;&#10;Description automatically generated">
            <a:extLst>
              <a:ext uri="{FF2B5EF4-FFF2-40B4-BE49-F238E27FC236}">
                <a16:creationId xmlns:a16="http://schemas.microsoft.com/office/drawing/2014/main" id="{A308CB4A-3ACB-40F8-AD10-906E7E583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9" y="3782200"/>
            <a:ext cx="6124353" cy="2379650"/>
          </a:xfrm>
          <a:prstGeom prst="rect">
            <a:avLst/>
          </a:prstGeom>
        </p:spPr>
      </p:pic>
    </p:spTree>
    <p:extLst>
      <p:ext uri="{BB962C8B-B14F-4D97-AF65-F5344CB8AC3E}">
        <p14:creationId xmlns:p14="http://schemas.microsoft.com/office/powerpoint/2010/main" val="178478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normAutofit fontScale="90000"/>
          </a:bodyPr>
          <a:lstStyle/>
          <a:p>
            <a:r>
              <a:rPr lang="en-US" dirty="0"/>
              <a:t>Exploratory Data Analysis</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52499" y="2289363"/>
            <a:ext cx="5926766" cy="2795232"/>
          </a:xfrm>
        </p:spPr>
        <p:txBody>
          <a:bodyPr/>
          <a:lstStyle/>
          <a:p>
            <a:pPr>
              <a:spcAft>
                <a:spcPts val="400"/>
              </a:spcAft>
            </a:pPr>
            <a:r>
              <a:rPr lang="en-US" dirty="0"/>
              <a:t>Then I tried to find the distribution of the Mexican and Latin American restaurant in the boroughs, i.e., extracted only the borough that have at least one Mexican/Latin American restaurant.</a:t>
            </a:r>
          </a:p>
          <a:p>
            <a:pPr>
              <a:spcAft>
                <a:spcPts val="400"/>
              </a:spcAft>
            </a:pPr>
            <a:r>
              <a:rPr lang="en-US" dirty="0"/>
              <a:t>There are 6 borough that have Mexican/Latin American restaurant.</a:t>
            </a:r>
          </a:p>
          <a:p>
            <a:pPr>
              <a:spcAft>
                <a:spcPts val="400"/>
              </a:spcAft>
            </a:pPr>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9</a:t>
            </a:fld>
            <a:endParaRPr lang="en-US" dirty="0"/>
          </a:p>
        </p:txBody>
      </p:sp>
      <p:sp>
        <p:nvSpPr>
          <p:cNvPr id="5" name="Date Placeholder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a:lstStyle/>
          <a:p>
            <a:fld id="{6FCA8E82-58CD-E045-8B98-B7A85B79B752}" type="datetime4">
              <a:rPr lang="en-US" smtClean="0"/>
              <a:pPr/>
              <a:t>July 12, 2021</a:t>
            </a:fld>
            <a:endParaRPr lang="en-US" dirty="0"/>
          </a:p>
        </p:txBody>
      </p:sp>
      <p:pic>
        <p:nvPicPr>
          <p:cNvPr id="16" name="Picture 15" descr="A clock tower in a city&#10;&#10;Description automatically generated with low confidence">
            <a:extLst>
              <a:ext uri="{FF2B5EF4-FFF2-40B4-BE49-F238E27FC236}">
                <a16:creationId xmlns:a16="http://schemas.microsoft.com/office/drawing/2014/main" id="{351F14F7-E365-4268-BA3F-C18BA8E12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91" y="0"/>
            <a:ext cx="3846909" cy="6858000"/>
          </a:xfrm>
          <a:prstGeom prst="rect">
            <a:avLst/>
          </a:prstGeom>
        </p:spPr>
      </p:pic>
      <p:pic>
        <p:nvPicPr>
          <p:cNvPr id="8" name="Picture 7" descr="Table&#10;&#10;Description automatically generated">
            <a:extLst>
              <a:ext uri="{FF2B5EF4-FFF2-40B4-BE49-F238E27FC236}">
                <a16:creationId xmlns:a16="http://schemas.microsoft.com/office/drawing/2014/main" id="{2AB07666-7B0D-4C70-81A7-9BF501DD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99" y="3579374"/>
            <a:ext cx="5763443" cy="2129033"/>
          </a:xfrm>
          <a:prstGeom prst="rect">
            <a:avLst/>
          </a:prstGeom>
        </p:spPr>
      </p:pic>
    </p:spTree>
    <p:extLst>
      <p:ext uri="{BB962C8B-B14F-4D97-AF65-F5344CB8AC3E}">
        <p14:creationId xmlns:p14="http://schemas.microsoft.com/office/powerpoint/2010/main" val="194047391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3caabbd-05fc-42a5-a680-009087a12a1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F6188A7E6E8F14AB965F97A36F4110E" ma:contentTypeVersion="10" ma:contentTypeDescription="Create a new document." ma:contentTypeScope="" ma:versionID="6fe0714359049a6cc08ede896c456144">
  <xsd:schema xmlns:xsd="http://www.w3.org/2001/XMLSchema" xmlns:xs="http://www.w3.org/2001/XMLSchema" xmlns:p="http://schemas.microsoft.com/office/2006/metadata/properties" xmlns:ns3="03caabbd-05fc-42a5-a680-009087a12a14" targetNamespace="http://schemas.microsoft.com/office/2006/metadata/properties" ma:root="true" ma:fieldsID="1a8ef1c0311ca94368bbc01b93dbd875" ns3:_="">
    <xsd:import namespace="03caabbd-05fc-42a5-a680-009087a12a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caabbd-05fc-42a5-a680-009087a12a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purl.org/dc/terms/"/>
    <ds:schemaRef ds:uri="http://purl.org/dc/elements/1.1/"/>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03caabbd-05fc-42a5-a680-009087a12a14"/>
    <ds:schemaRef ds:uri="http://purl.org/dc/dcmitype/"/>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4A588D0E-7936-4F8D-8D90-A2A0519741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caabbd-05fc-42a5-a680-009087a12a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276</TotalTime>
  <Words>1222</Words>
  <Application>Microsoft Office PowerPoint</Application>
  <PresentationFormat>Widescreen</PresentationFormat>
  <Paragraphs>91</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Franklin Gothic Book</vt:lpstr>
      <vt:lpstr>Franklin Gothic Demi</vt:lpstr>
      <vt:lpstr>Helvetica</vt:lpstr>
      <vt:lpstr>Times New Roman</vt:lpstr>
      <vt:lpstr>Tw Cen MT</vt:lpstr>
      <vt:lpstr>Wingdings</vt:lpstr>
      <vt:lpstr>Theme1</vt:lpstr>
      <vt:lpstr>Opening new Mexican restaurant in London,  England</vt:lpstr>
      <vt:lpstr>PowerPoint Presentation</vt:lpstr>
      <vt:lpstr>Introduction</vt:lpstr>
      <vt:lpstr>Business Problem</vt:lpstr>
      <vt:lpstr>Data acquisition and cleaning</vt:lpstr>
      <vt:lpstr>Data acquisition and cleaning</vt:lpstr>
      <vt:lpstr>Exploratory Data Analysis</vt:lpstr>
      <vt:lpstr>Exploratory Data Analysis</vt:lpstr>
      <vt:lpstr>Exploratory Data Analysis</vt:lpstr>
      <vt:lpstr>Exploratory Data Analysis</vt:lpstr>
      <vt:lpstr>Exploratory Data Analysis</vt:lpstr>
      <vt:lpstr>Clustering</vt:lpstr>
      <vt:lpstr>Clustering</vt:lpstr>
      <vt:lpstr>Clustering</vt:lpstr>
      <vt:lpstr>Conclusion</vt:lpstr>
      <vt:lpstr>Thank you for your patiance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new Mexican restaurant in London,  England</dc:title>
  <dc:creator>Branka Ristovska</dc:creator>
  <cp:lastModifiedBy>Branka Ristovska</cp:lastModifiedBy>
  <cp:revision>2</cp:revision>
  <dcterms:created xsi:type="dcterms:W3CDTF">2021-07-12T06:15:52Z</dcterms:created>
  <dcterms:modified xsi:type="dcterms:W3CDTF">2021-07-12T10:52:02Z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0x010100CF6188A7E6E8F14AB965F97A36F4110E</vt:lpwstr>
  </property>
</Properties>
</file>